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>
        <p:scale>
          <a:sx n="94" d="100"/>
          <a:sy n="94" d="100"/>
        </p:scale>
        <p:origin x="-930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955586-32BB-44FC-BA61-FAE3BAA6C7DE}" type="datetimeFigureOut">
              <a:rPr lang="en-US" smtClean="0"/>
              <a:pPr/>
              <a:t>5/27/2011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143108" y="428604"/>
            <a:ext cx="647965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TGAU </a:t>
            </a:r>
            <a:r>
              <a:rPr lang="en-GB" sz="6000" dirty="0" err="1" smtClean="0">
                <a:latin typeface="Berlin Sans FB" pitchFamily="34" charset="0"/>
              </a:rPr>
              <a:t>Mathemateg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err="1" smtClean="0">
                <a:latin typeface="Berlin Sans FB" pitchFamily="34" charset="0"/>
              </a:rPr>
              <a:t>Datrys</a:t>
            </a:r>
            <a:r>
              <a:rPr lang="en-GB" sz="6000" dirty="0" smtClean="0">
                <a:latin typeface="Berlin Sans FB" pitchFamily="34" charset="0"/>
              </a:rPr>
              <a:t> </a:t>
            </a:r>
            <a:r>
              <a:rPr lang="en-GB" sz="6000" dirty="0" err="1" smtClean="0">
                <a:latin typeface="Berlin Sans FB" pitchFamily="34" charset="0"/>
              </a:rPr>
              <a:t>Problemau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Data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Haen</a:t>
            </a:r>
            <a:r>
              <a:rPr lang="en-GB" sz="4400" dirty="0" smtClean="0">
                <a:latin typeface="Berlin Sans FB" pitchFamily="34" charset="0"/>
              </a:rPr>
              <a:t> </a:t>
            </a:r>
            <a:r>
              <a:rPr lang="en-GB" sz="4400" dirty="0" err="1" smtClean="0">
                <a:latin typeface="Berlin Sans FB" pitchFamily="34" charset="0"/>
              </a:rPr>
              <a:t>Uwch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1857356" y="1142984"/>
            <a:ext cx="285752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28596" y="1142984"/>
            <a:ext cx="1143008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000760" y="714356"/>
            <a:ext cx="285752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4786314" y="714356"/>
            <a:ext cx="1071570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643042" y="285728"/>
            <a:ext cx="1928826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571736" y="714356"/>
            <a:ext cx="500066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000496" y="1142984"/>
            <a:ext cx="785818" cy="2857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357158" y="142852"/>
            <a:ext cx="800105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Berlin Sans FB" pitchFamily="34" charset="0"/>
              </a:rPr>
              <a:t>Mae </a:t>
            </a:r>
            <a:r>
              <a:rPr lang="en-GB" sz="2800" dirty="0" err="1" smtClean="0">
                <a:latin typeface="Berlin Sans FB" pitchFamily="34" charset="0"/>
              </a:rPr>
              <a:t>yna</a:t>
            </a:r>
            <a:r>
              <a:rPr lang="en-GB" sz="2800" dirty="0" smtClean="0">
                <a:latin typeface="Berlin Sans FB" pitchFamily="34" charset="0"/>
              </a:rPr>
              <a:t> 12 </a:t>
            </a:r>
            <a:r>
              <a:rPr lang="en-GB" sz="2800" dirty="0" err="1" smtClean="0">
                <a:latin typeface="Berlin Sans FB" pitchFamily="34" charset="0"/>
              </a:rPr>
              <a:t>bachgen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yn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nosbarth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Mathemateg</a:t>
            </a:r>
            <a:r>
              <a:rPr lang="en-GB" sz="2800" dirty="0" smtClean="0">
                <a:latin typeface="Berlin Sans FB" pitchFamily="34" charset="0"/>
              </a:rPr>
              <a:t> Miss Jones. Mae </a:t>
            </a:r>
            <a:r>
              <a:rPr lang="en-GB" sz="2800" dirty="0" err="1" smtClean="0">
                <a:latin typeface="Berlin Sans FB" pitchFamily="34" charset="0"/>
              </a:rPr>
              <a:t>yna</a:t>
            </a:r>
            <a:r>
              <a:rPr lang="en-GB" sz="2800" dirty="0" smtClean="0">
                <a:latin typeface="Berlin Sans FB" pitchFamily="34" charset="0"/>
              </a:rPr>
              <a:t> 5 </a:t>
            </a:r>
            <a:r>
              <a:rPr lang="en-GB" sz="2800" dirty="0" err="1" smtClean="0">
                <a:latin typeface="Berlin Sans FB" pitchFamily="34" charset="0"/>
              </a:rPr>
              <a:t>gyda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llygaid</a:t>
            </a:r>
            <a:r>
              <a:rPr lang="en-GB" sz="2800" dirty="0" smtClean="0">
                <a:latin typeface="Berlin Sans FB" pitchFamily="34" charset="0"/>
              </a:rPr>
              <a:t> brown, 4 </a:t>
            </a:r>
            <a:r>
              <a:rPr lang="en-GB" sz="2800" dirty="0" err="1" smtClean="0">
                <a:latin typeface="Berlin Sans FB" pitchFamily="34" charset="0"/>
              </a:rPr>
              <a:t>gyda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llygaid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gwyrdd</a:t>
            </a:r>
            <a:r>
              <a:rPr lang="en-GB" sz="2800" dirty="0" smtClean="0">
                <a:latin typeface="Berlin Sans FB" pitchFamily="34" charset="0"/>
              </a:rPr>
              <a:t> a 3 </a:t>
            </a:r>
            <a:r>
              <a:rPr lang="en-GB" sz="2800" dirty="0" err="1" smtClean="0">
                <a:latin typeface="Berlin Sans FB" pitchFamily="34" charset="0"/>
              </a:rPr>
              <a:t>gyda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llygaid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glas</a:t>
            </a:r>
            <a:r>
              <a:rPr lang="en-GB" sz="2800" dirty="0" smtClean="0">
                <a:latin typeface="Berlin Sans FB" pitchFamily="34" charset="0"/>
              </a:rPr>
              <a:t>. </a:t>
            </a:r>
            <a:r>
              <a:rPr lang="en-GB" sz="2800" dirty="0" err="1" smtClean="0">
                <a:latin typeface="Berlin Sans FB" pitchFamily="34" charset="0"/>
              </a:rPr>
              <a:t>Mae'n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dewis</a:t>
            </a:r>
            <a:r>
              <a:rPr lang="en-GB" sz="2800" dirty="0" smtClean="0">
                <a:latin typeface="Berlin Sans FB" pitchFamily="34" charset="0"/>
              </a:rPr>
              <a:t> 3 </a:t>
            </a:r>
            <a:r>
              <a:rPr lang="en-GB" sz="2800" dirty="0" err="1" smtClean="0">
                <a:latin typeface="Berlin Sans FB" pitchFamily="34" charset="0"/>
              </a:rPr>
              <a:t>bachgen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gwahanol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ar</a:t>
            </a:r>
            <a:r>
              <a:rPr lang="en-GB" sz="2800" dirty="0" smtClean="0">
                <a:latin typeface="Berlin Sans FB" pitchFamily="34" charset="0"/>
              </a:rPr>
              <a:t> hap </a:t>
            </a:r>
            <a:r>
              <a:rPr lang="en-GB" sz="2800" dirty="0" err="1" smtClean="0">
                <a:latin typeface="Berlin Sans FB" pitchFamily="34" charset="0"/>
              </a:rPr>
              <a:t>i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ateb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cwestiynau</a:t>
            </a:r>
            <a:r>
              <a:rPr lang="en-GB" sz="2800" dirty="0" smtClean="0">
                <a:latin typeface="Berlin Sans FB" pitchFamily="34" charset="0"/>
              </a:rPr>
              <a:t>.  Beth </a:t>
            </a:r>
            <a:r>
              <a:rPr lang="en-GB" sz="2800" dirty="0" err="1" smtClean="0">
                <a:latin typeface="Berlin Sans FB" pitchFamily="34" charset="0"/>
              </a:rPr>
              <a:t>yw'r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tebygolrwydd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bydd</a:t>
            </a:r>
            <a:r>
              <a:rPr lang="en-GB" sz="2800" dirty="0" smtClean="0">
                <a:latin typeface="Berlin Sans FB" pitchFamily="34" charset="0"/>
              </a:rPr>
              <a:t> o </a:t>
            </a:r>
            <a:r>
              <a:rPr lang="en-GB" sz="2800" dirty="0" err="1" smtClean="0">
                <a:latin typeface="Berlin Sans FB" pitchFamily="34" charset="0"/>
              </a:rPr>
              <a:t>leiaf</a:t>
            </a:r>
            <a:r>
              <a:rPr lang="en-GB" sz="2800" dirty="0" smtClean="0">
                <a:latin typeface="Berlin Sans FB" pitchFamily="34" charset="0"/>
              </a:rPr>
              <a:t> un </a:t>
            </a:r>
            <a:r>
              <a:rPr lang="en-GB" sz="2800" dirty="0" err="1" smtClean="0">
                <a:latin typeface="Berlin Sans FB" pitchFamily="34" charset="0"/>
              </a:rPr>
              <a:t>o'r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bechgyn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gyda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llygaid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gwyrdd</a:t>
            </a:r>
            <a:r>
              <a:rPr lang="en-GB" sz="2800" dirty="0" smtClean="0">
                <a:latin typeface="Berlin Sans FB" pitchFamily="34" charset="0"/>
              </a:rPr>
              <a:t>?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4" name="TextBox 1"/>
          <p:cNvSpPr txBox="1">
            <a:spLocks noChangeArrowheads="1"/>
          </p:cNvSpPr>
          <p:nvPr/>
        </p:nvSpPr>
        <p:spPr bwMode="auto">
          <a:xfrm>
            <a:off x="285720" y="5000636"/>
            <a:ext cx="292895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Brown –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5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  12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28596" y="2857496"/>
            <a:ext cx="7286676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latin typeface="Berlin Sans FB" pitchFamily="34" charset="0"/>
              </a:rPr>
              <a:t>Beth </a:t>
            </a:r>
            <a:r>
              <a:rPr lang="en-GB" sz="2800" dirty="0" err="1" smtClean="0">
                <a:latin typeface="Berlin Sans FB" pitchFamily="34" charset="0"/>
              </a:rPr>
              <a:t>ydy'r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cwestiwn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yn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gofyn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i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ni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i</a:t>
            </a:r>
            <a:r>
              <a:rPr lang="en-GB" sz="2800" dirty="0" smtClean="0">
                <a:latin typeface="Berlin Sans FB" pitchFamily="34" charset="0"/>
              </a:rPr>
              <a:t> </a:t>
            </a:r>
            <a:r>
              <a:rPr lang="en-GB" sz="2800" dirty="0" err="1" smtClean="0">
                <a:latin typeface="Berlin Sans FB" pitchFamily="34" charset="0"/>
              </a:rPr>
              <a:t>ddarganfod</a:t>
            </a:r>
            <a:r>
              <a:rPr lang="en-GB" sz="2800" dirty="0" smtClean="0">
                <a:latin typeface="Berlin Sans FB" pitchFamily="34" charset="0"/>
              </a:rPr>
              <a:t>?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500034" y="3429000"/>
            <a:ext cx="7143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Teb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(o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leiaf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un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bachgen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â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llygaid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gwyrdd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)    = ?</a:t>
            </a:r>
            <a:endParaRPr lang="en-GB" sz="2800" u="sng" dirty="0" smtClean="0">
              <a:solidFill>
                <a:srgbClr val="000000"/>
              </a:solidFill>
              <a:latin typeface="Berlin Sans FB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33" name="TextBox 1"/>
          <p:cNvSpPr txBox="1">
            <a:spLocks noChangeArrowheads="1"/>
          </p:cNvSpPr>
          <p:nvPr/>
        </p:nvSpPr>
        <p:spPr bwMode="auto">
          <a:xfrm>
            <a:off x="3214678" y="5000636"/>
            <a:ext cx="292895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Gwyrdd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–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    12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34" name="TextBox 1"/>
          <p:cNvSpPr txBox="1">
            <a:spLocks noChangeArrowheads="1"/>
          </p:cNvSpPr>
          <p:nvPr/>
        </p:nvSpPr>
        <p:spPr bwMode="auto">
          <a:xfrm>
            <a:off x="5643570" y="5000636"/>
            <a:ext cx="292895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Glas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–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  12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35" name="TextBox 1"/>
          <p:cNvSpPr txBox="1">
            <a:spLocks noChangeArrowheads="1"/>
          </p:cNvSpPr>
          <p:nvPr/>
        </p:nvSpPr>
        <p:spPr bwMode="auto">
          <a:xfrm>
            <a:off x="428596" y="4214818"/>
            <a:ext cx="7500990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Pa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wybodaeth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sydd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wedi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ei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rhoi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y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cwestiwn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?</a:t>
            </a: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1" grpId="0" animBg="1"/>
      <p:bldP spid="20" grpId="0" animBg="1"/>
      <p:bldP spid="25" grpId="0" animBg="1"/>
      <p:bldP spid="15" grpId="0" animBg="1"/>
      <p:bldP spid="14" grpId="0" animBg="1"/>
      <p:bldP spid="12" grpId="0" animBg="1"/>
      <p:bldP spid="24" grpId="0"/>
      <p:bldP spid="26" grpId="0" animBg="1"/>
      <p:bldP spid="27" grpId="0"/>
      <p:bldP spid="33" grpId="0"/>
      <p:bldP spid="34" grpId="0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571472" y="285728"/>
            <a:ext cx="5786478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Ystyriwch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yr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holl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ganlyniadau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posib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571472" y="857232"/>
            <a:ext cx="792961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GwBGl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neu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GwBB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neu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GwGlGl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neu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GwGlB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neu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GwGwGl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neu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GwGwB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neu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GwGlGw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neu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...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642910" y="2214554"/>
            <a:ext cx="5786478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Oes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yna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ffordd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gyflymach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a haws?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714348" y="3286124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Teb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( o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leiaf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un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gwyrdd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) = 1 –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Teb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(dim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gwyrdd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714348" y="3929066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Teb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(dim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gwyrdd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)  = ?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642910" y="4500570"/>
            <a:ext cx="7929618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Faint o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ddisgyblion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sydd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heb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lygaid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gwyrdd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?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642910" y="5072074"/>
            <a:ext cx="58579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Brown +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Glas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=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5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+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     12	      12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2857488" y="6000768"/>
            <a:ext cx="292895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=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8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12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714348" y="2857496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Teb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( o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leiaf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un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gwyrdd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) +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Teb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(dim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gwyrdd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) = 1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/>
      <p:bldP spid="12" grpId="0" animBg="1"/>
      <p:bldP spid="13" grpId="0"/>
      <p:bldP spid="14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642910" y="4429132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Teb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(o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leiaf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un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gwyrdd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) = 1 –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Teb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(dim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gwyrdd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42844" y="214290"/>
            <a:ext cx="792961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Teb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(dim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gwyrdd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)  =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571472" y="3857628"/>
            <a:ext cx="7929618" cy="523220"/>
          </a:xfrm>
          <a:prstGeom prst="rect">
            <a:avLst/>
          </a:prstGeom>
          <a:solidFill>
            <a:schemeClr val="accent1">
              <a:alpha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Beth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ofynodd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y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cwestiwn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ni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ei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latin typeface="Berlin Sans FB" pitchFamily="34" charset="0"/>
              </a:rPr>
              <a:t>ddarganfod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?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642910" y="5072074"/>
            <a:ext cx="642942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                       = 1  -   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14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		        55	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3214678" y="142852"/>
            <a:ext cx="5715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8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12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3929058" y="142852"/>
            <a:ext cx="5715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7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11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4857752" y="142852"/>
            <a:ext cx="5715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6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10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3500430" y="214290"/>
            <a:ext cx="5715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x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4429124" y="214290"/>
            <a:ext cx="5715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x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857224" y="1142984"/>
            <a:ext cx="58579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 =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2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x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7 </a:t>
            </a: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x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3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	                  3	       11       5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785786" y="2071678"/>
            <a:ext cx="58579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 =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42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               165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785786" y="3000372"/>
            <a:ext cx="58579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 =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14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                            55</a:t>
            </a:r>
            <a:endParaRPr lang="en-GB" sz="2800" dirty="0">
              <a:latin typeface="Berlin Sans FB" pitchFamily="34" charset="0"/>
            </a:endParaRP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643042" y="5903893"/>
            <a:ext cx="58579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solidFill>
                  <a:srgbClr val="000000"/>
                </a:solidFill>
                <a:latin typeface="Berlin Sans FB" pitchFamily="34" charset="0"/>
              </a:rPr>
              <a:t>		   =   </a:t>
            </a:r>
            <a:r>
              <a:rPr lang="en-GB" sz="2800" u="sng" dirty="0" smtClean="0">
                <a:solidFill>
                  <a:srgbClr val="000000"/>
                </a:solidFill>
                <a:latin typeface="Berlin Sans FB" pitchFamily="34" charset="0"/>
              </a:rPr>
              <a:t>41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sz="2800" smtClean="0">
                <a:solidFill>
                  <a:srgbClr val="000000"/>
                </a:solidFill>
                <a:latin typeface="Berlin Sans FB" pitchFamily="34" charset="0"/>
              </a:rPr>
              <a:t>                            55</a:t>
            </a:r>
            <a:endParaRPr lang="en-GB" sz="2800" dirty="0">
              <a:latin typeface="Berlin Sans FB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417</TotalTime>
  <Words>207</Words>
  <Application>Microsoft Office PowerPoint</Application>
  <PresentationFormat>On-screen Show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Oriel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47</cp:revision>
  <dcterms:created xsi:type="dcterms:W3CDTF">2011-02-03T11:08:00Z</dcterms:created>
  <dcterms:modified xsi:type="dcterms:W3CDTF">2011-05-27T16:11:29Z</dcterms:modified>
</cp:coreProperties>
</file>